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2863D-80F8-456F-A714-4A0DC54B7F00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85605-F650-403A-AD38-8F8C3A59BD7D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C02041-867C-48D7-8AE7-B2742EA1032E}" type="slidenum">
              <a:rPr lang="en-US"/>
              <a:pPr/>
              <a:t>3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6D11F0-6B1C-498E-A25B-8CE7D9B0FE05}" type="slidenum">
              <a:rPr lang="en-US"/>
              <a:pPr/>
              <a:t>5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30AE27-24DE-42B1-B0AA-E9C71B364DC7}" type="slidenum">
              <a:rPr lang="en-US"/>
              <a:pPr/>
              <a:t>6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6CB5EB-D94F-46D7-8A63-D01B598E3C3F}" type="slidenum">
              <a:rPr lang="en-US"/>
              <a:pPr/>
              <a:t>7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ADFD4-020F-4609-8C9D-6E375108823D}" type="datetimeFigureOut">
              <a:rPr lang="en-AU" smtClean="0"/>
              <a:pPr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EA2C1-D29E-4D6F-B031-DA5B02AB9A32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  <p:sp>
        <p:nvSpPr>
          <p:cNvPr id="5734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pic>
        <p:nvPicPr>
          <p:cNvPr id="573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71600" y="-1066800"/>
            <a:ext cx="6359525" cy="950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9650" y="-990600"/>
            <a:ext cx="4324350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267200"/>
            <a:ext cx="5265738" cy="128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Content Placeholder 1"/>
          <p:cNvSpPr>
            <a:spLocks noGrp="1"/>
          </p:cNvSpPr>
          <p:nvPr>
            <p:ph idx="1"/>
          </p:nvPr>
        </p:nvSpPr>
        <p:spPr>
          <a:xfrm>
            <a:off x="762000" y="533400"/>
            <a:ext cx="7924800" cy="5473700"/>
          </a:xfrm>
        </p:spPr>
        <p:txBody>
          <a:bodyPr>
            <a:normAutofit fontScale="85000" lnSpcReduction="10000"/>
          </a:bodyPr>
          <a:lstStyle/>
          <a:p>
            <a:endParaRPr lang="en-US" smtClean="0"/>
          </a:p>
          <a:p>
            <a:r>
              <a:rPr lang="en-US" smtClean="0"/>
              <a:t>Share the vision, reflect &amp; change (regularly)</a:t>
            </a:r>
          </a:p>
          <a:p>
            <a:r>
              <a:rPr lang="en-US" smtClean="0"/>
              <a:t>Develop a shared language </a:t>
            </a:r>
          </a:p>
          <a:p>
            <a:r>
              <a:rPr lang="en-US" smtClean="0"/>
              <a:t>Be a positive, inspirational role model</a:t>
            </a:r>
          </a:p>
          <a:p>
            <a:r>
              <a:rPr lang="en-US" smtClean="0"/>
              <a:t>Take time to celebrate (meetings, newsletters etc)</a:t>
            </a:r>
          </a:p>
          <a:p>
            <a:r>
              <a:rPr lang="en-US" smtClean="0"/>
              <a:t>Support with structures and feedback</a:t>
            </a:r>
          </a:p>
          <a:p>
            <a:r>
              <a:rPr lang="en-US" smtClean="0"/>
              <a:t>Monitor what you value-use for planning</a:t>
            </a:r>
          </a:p>
          <a:p>
            <a:r>
              <a:rPr lang="en-US" smtClean="0"/>
              <a:t>Personalise staff PL</a:t>
            </a:r>
          </a:p>
          <a:p>
            <a:r>
              <a:rPr lang="en-US" smtClean="0"/>
              <a:t>Involve the community</a:t>
            </a:r>
          </a:p>
          <a:p>
            <a:endParaRPr lang="en-US" smtClean="0"/>
          </a:p>
          <a:p>
            <a:r>
              <a:rPr lang="en-US" i="1" smtClean="0"/>
              <a:t>Communicate, collaborate, persevere, nurture, be a risk taker, flexible &amp; a learner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Tips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Content Placeholder 1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smtClean="0"/>
              <a:t>Pipe cleaners</a:t>
            </a:r>
          </a:p>
          <a:p>
            <a:r>
              <a:rPr lang="en-US" smtClean="0"/>
              <a:t>Word splash</a:t>
            </a:r>
          </a:p>
          <a:p>
            <a:r>
              <a:rPr lang="en-US" smtClean="0"/>
              <a:t>Y chart</a:t>
            </a:r>
          </a:p>
          <a:p>
            <a:r>
              <a:rPr lang="en-US" smtClean="0"/>
              <a:t>Gos</a:t>
            </a:r>
          </a:p>
          <a:p>
            <a:r>
              <a:rPr lang="en-US" smtClean="0"/>
              <a:t>Drawing</a:t>
            </a:r>
          </a:p>
          <a:p>
            <a:r>
              <a:rPr lang="en-US" smtClean="0"/>
              <a:t>Role play</a:t>
            </a:r>
          </a:p>
          <a:p>
            <a:r>
              <a:rPr lang="en-US" smtClean="0"/>
              <a:t>Use your imagination……</a:t>
            </a:r>
          </a:p>
          <a:p>
            <a:endParaRPr lang="en-US" smtClean="0"/>
          </a:p>
          <a:p>
            <a:r>
              <a:rPr lang="en-US" smtClean="0"/>
              <a:t>“PL is rejuvernating, … life changing”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We would know if we had achieved PL if….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pic>
        <p:nvPicPr>
          <p:cNvPr id="583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-254000"/>
            <a:ext cx="5334000" cy="71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-457200"/>
            <a:ext cx="565785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2133600"/>
            <a:ext cx="4038600" cy="3873500"/>
          </a:xfrm>
        </p:spPr>
        <p:txBody>
          <a:bodyPr/>
          <a:lstStyle/>
          <a:p>
            <a:pPr eaLnBrk="1" hangingPunct="1"/>
            <a:r>
              <a:rPr lang="en-US" smtClean="0"/>
              <a:t>Planning time/routines</a:t>
            </a:r>
          </a:p>
          <a:p>
            <a:pPr eaLnBrk="1" hangingPunct="1"/>
            <a:r>
              <a:rPr lang="en-US" smtClean="0"/>
              <a:t>Storage &amp; access</a:t>
            </a:r>
          </a:p>
          <a:p>
            <a:pPr eaLnBrk="1" hangingPunct="1"/>
            <a:r>
              <a:rPr lang="en-US" smtClean="0"/>
              <a:t>Timetables</a:t>
            </a:r>
          </a:p>
          <a:p>
            <a:pPr eaLnBrk="1" hangingPunct="1"/>
            <a:r>
              <a:rPr lang="en-US" smtClean="0"/>
              <a:t>Mentoring</a:t>
            </a:r>
          </a:p>
          <a:p>
            <a:pPr eaLnBrk="1" hangingPunct="1"/>
            <a:r>
              <a:rPr lang="en-US" smtClean="0"/>
              <a:t>Staff roles</a:t>
            </a:r>
          </a:p>
        </p:txBody>
      </p:sp>
      <p:sp>
        <p:nvSpPr>
          <p:cNvPr id="60419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981200"/>
            <a:ext cx="4038600" cy="4025900"/>
          </a:xfrm>
        </p:spPr>
        <p:txBody>
          <a:bodyPr/>
          <a:lstStyle/>
          <a:p>
            <a:pPr eaLnBrk="1" hangingPunct="1"/>
            <a:r>
              <a:rPr lang="en-US" smtClean="0"/>
              <a:t>Use of space &amp; movement</a:t>
            </a:r>
          </a:p>
          <a:p>
            <a:pPr eaLnBrk="1" hangingPunct="1"/>
            <a:r>
              <a:rPr lang="en-US" smtClean="0"/>
              <a:t>Lesson/unit structures &amp; records</a:t>
            </a:r>
          </a:p>
          <a:p>
            <a:pPr eaLnBrk="1" hangingPunct="1"/>
            <a:r>
              <a:rPr lang="en-US" smtClean="0"/>
              <a:t>Student behavior</a:t>
            </a:r>
          </a:p>
          <a:p>
            <a:pPr eaLnBrk="1" hangingPunct="1"/>
            <a:r>
              <a:rPr lang="en-US" smtClean="0"/>
              <a:t>Staff work areas</a:t>
            </a:r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/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Logistics</a:t>
            </a:r>
            <a:br>
              <a:rPr lang="en-US" dirty="0" smtClean="0">
                <a:ea typeface="+mj-ea"/>
                <a:cs typeface="+mj-cs"/>
              </a:rPr>
            </a:br>
            <a:endParaRPr lang="en-US" dirty="0"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4940300"/>
          </a:xfrm>
        </p:spPr>
        <p:txBody>
          <a:bodyPr>
            <a:normAutofit fontScale="92500" lnSpcReduction="20000"/>
          </a:bodyPr>
          <a:lstStyle/>
          <a:p>
            <a:r>
              <a:rPr lang="en-US" smtClean="0"/>
              <a:t>Personalise within classes</a:t>
            </a:r>
          </a:p>
          <a:p>
            <a:r>
              <a:rPr lang="en-US" smtClean="0"/>
              <a:t>Book into specialists if need for inquiry</a:t>
            </a:r>
          </a:p>
          <a:p>
            <a:r>
              <a:rPr lang="en-US" smtClean="0"/>
              <a:t>Some children do more/less</a:t>
            </a:r>
          </a:p>
          <a:p>
            <a:r>
              <a:rPr lang="en-US" smtClean="0"/>
              <a:t>On–line LOTE</a:t>
            </a:r>
          </a:p>
          <a:p>
            <a:r>
              <a:rPr lang="en-US" smtClean="0"/>
              <a:t>Specialists allocated to levels for a day</a:t>
            </a:r>
          </a:p>
          <a:p>
            <a:r>
              <a:rPr lang="en-US" smtClean="0"/>
              <a:t>Specialists working in classrooms</a:t>
            </a:r>
          </a:p>
          <a:p>
            <a:r>
              <a:rPr lang="en-US" smtClean="0"/>
              <a:t>Students elect to join music ensembles/art projects</a:t>
            </a:r>
          </a:p>
          <a:p>
            <a:r>
              <a:rPr lang="en-US" smtClean="0"/>
              <a:t>Art-can do set up task, continue on an on-going task, bring inquiry or stay in class</a:t>
            </a:r>
          </a:p>
          <a:p>
            <a:r>
              <a:rPr lang="en-US" smtClean="0"/>
              <a:t>Librarian offers skills based workshops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Specialists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362200"/>
            <a:ext cx="7340600" cy="3740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Skills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Qualities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Behaviours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Work &amp; mind habits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i="1" smtClean="0"/>
          </a:p>
        </p:txBody>
      </p:sp>
      <p:sp>
        <p:nvSpPr>
          <p:cNvPr id="634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sp>
        <p:nvSpPr>
          <p:cNvPr id="121859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0"/>
            <a:ext cx="7696200" cy="762000"/>
          </a:xfrm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ea typeface="+mj-ea"/>
                <a:cs typeface="+mj-cs"/>
              </a:rPr>
              <a:t/>
            </a:r>
            <a:br>
              <a:rPr lang="en-US">
                <a:ea typeface="+mj-ea"/>
                <a:cs typeface="+mj-cs"/>
              </a:rPr>
            </a:br>
            <a:r>
              <a:rPr lang="en-US">
                <a:ea typeface="+mj-ea"/>
                <a:cs typeface="+mj-cs"/>
              </a:rPr>
              <a:t/>
            </a:r>
            <a:br>
              <a:rPr lang="en-US">
                <a:ea typeface="+mj-ea"/>
                <a:cs typeface="+mj-cs"/>
              </a:rPr>
            </a:br>
            <a:r>
              <a:rPr lang="en-US">
                <a:ea typeface="+mj-ea"/>
                <a:cs typeface="+mj-cs"/>
              </a:rPr>
              <a:t>What are the characteristics of an independent learner?</a:t>
            </a:r>
            <a:br>
              <a:rPr lang="en-US">
                <a:ea typeface="+mj-ea"/>
                <a:cs typeface="+mj-cs"/>
              </a:rPr>
            </a:br>
            <a:r>
              <a:rPr lang="en-US">
                <a:ea typeface="+mj-ea"/>
                <a:cs typeface="+mj-cs"/>
              </a:rPr>
              <a:t/>
            </a:r>
            <a:br>
              <a:rPr lang="en-US">
                <a:ea typeface="+mj-ea"/>
                <a:cs typeface="+mj-cs"/>
              </a:rPr>
            </a:br>
            <a:endParaRPr lang="en-US"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idx="1"/>
          </p:nvPr>
        </p:nvSpPr>
        <p:spPr>
          <a:xfrm>
            <a:off x="901700" y="2078038"/>
            <a:ext cx="7340600" cy="3740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Individual brainstorm time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Rotate and read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Synthesise thinking and summarise in the central space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‘Gallery share’ - focus on patterns/similar thinking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Whole group recording</a:t>
            </a: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sp>
        <p:nvSpPr>
          <p:cNvPr id="1239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ea typeface="+mj-ea"/>
                <a:cs typeface="+mj-cs"/>
              </a:rPr>
              <a:t>Using the placemat strategy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77724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Self-</a:t>
            </a:r>
            <a:r>
              <a:rPr lang="en-US" sz="2800" b="1" smtClean="0"/>
              <a:t>Motivated: </a:t>
            </a:r>
            <a:r>
              <a:rPr lang="en-US" sz="2800" smtClean="0"/>
              <a:t>eager, curious, enjoy a challenge, proactive, willing to risk take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Self-</a:t>
            </a:r>
            <a:r>
              <a:rPr lang="en-US" sz="2800" b="1" smtClean="0"/>
              <a:t>Managing: </a:t>
            </a:r>
            <a:r>
              <a:rPr lang="en-US" sz="2800" smtClean="0"/>
              <a:t>persevere, make plans, organise themselves, develop routines and systems, manage time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Self-</a:t>
            </a:r>
            <a:r>
              <a:rPr lang="en-US" sz="2800" b="1" smtClean="0"/>
              <a:t>Appraising: </a:t>
            </a:r>
            <a:r>
              <a:rPr lang="en-US" sz="2800" smtClean="0"/>
              <a:t>self aware, reflective, self talk, ask questions to clarify.</a:t>
            </a:r>
          </a:p>
          <a:p>
            <a:pPr eaLnBrk="1" hangingPunct="1">
              <a:lnSpc>
                <a:spcPct val="90000"/>
              </a:lnSpc>
            </a:pPr>
            <a:endParaRPr lang="en-US" sz="2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Dr Jeni Wilson 2010</a:t>
            </a:r>
          </a:p>
        </p:txBody>
      </p:sp>
      <p:sp>
        <p:nvSpPr>
          <p:cNvPr id="12595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>
                <a:ea typeface="+mj-ea"/>
                <a:cs typeface="+mj-cs"/>
              </a:rPr>
              <a:t>Profile of an independent learner</a:t>
            </a:r>
            <a:br>
              <a:rPr lang="en-US" sz="3600">
                <a:ea typeface="+mj-ea"/>
                <a:cs typeface="+mj-cs"/>
              </a:rPr>
            </a:br>
            <a:r>
              <a:rPr lang="en-US" sz="1800">
                <a:ea typeface="+mj-ea"/>
                <a:cs typeface="+mj-cs"/>
              </a:rPr>
              <a:t>Ref:Learning for themselves (Wilson &amp; Murdoch, 2008)</a:t>
            </a:r>
            <a:endParaRPr lang="en-US"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8458200" cy="4267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mtClean="0"/>
              <a:t>Open spaces ≠ Better learning</a:t>
            </a:r>
          </a:p>
          <a:p>
            <a:pPr eaLnBrk="1" hangingPunct="1"/>
            <a:endParaRPr lang="en-US" sz="2000" smtClean="0"/>
          </a:p>
          <a:p>
            <a:pPr eaLnBrk="1" hangingPunct="1">
              <a:buFontTx/>
              <a:buNone/>
            </a:pPr>
            <a:r>
              <a:rPr lang="en-US" b="1" i="1" smtClean="0"/>
              <a:t>Student Achievement – In the Top 10</a:t>
            </a:r>
          </a:p>
          <a:p>
            <a:pPr eaLnBrk="1" hangingPunct="1"/>
            <a:r>
              <a:rPr lang="en-US" smtClean="0"/>
              <a:t>Self reported grades </a:t>
            </a:r>
            <a:r>
              <a:rPr lang="en-US" sz="2400" smtClean="0"/>
              <a:t>(triple class sizes)</a:t>
            </a:r>
          </a:p>
          <a:p>
            <a:pPr eaLnBrk="1" hangingPunct="1"/>
            <a:r>
              <a:rPr lang="en-US" smtClean="0"/>
              <a:t>Acceleration</a:t>
            </a:r>
          </a:p>
          <a:p>
            <a:pPr eaLnBrk="1" hangingPunct="1"/>
            <a:r>
              <a:rPr lang="en-US" smtClean="0"/>
              <a:t>Teacher clarity</a:t>
            </a:r>
          </a:p>
          <a:p>
            <a:pPr eaLnBrk="1" hangingPunct="1"/>
            <a:r>
              <a:rPr lang="en-US" smtClean="0"/>
              <a:t>Reciprocal teaching</a:t>
            </a:r>
          </a:p>
          <a:p>
            <a:pPr eaLnBrk="1" hangingPunct="1"/>
            <a:r>
              <a:rPr lang="en-US" smtClean="0"/>
              <a:t>Feedback</a:t>
            </a:r>
          </a:p>
        </p:txBody>
      </p:sp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ea typeface="+mj-ea"/>
                <a:cs typeface="+mj-cs"/>
              </a:rPr>
              <a:t>Warning: John Hattie</a:t>
            </a:r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886200"/>
            <a:ext cx="3505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500"/>
          </a:xfrm>
        </p:spPr>
        <p:txBody>
          <a:bodyPr>
            <a:normAutofit lnSpcReduction="10000"/>
          </a:bodyPr>
          <a:lstStyle/>
          <a:p>
            <a:r>
              <a:rPr lang="en-US" smtClean="0"/>
              <a:t>School improvement is every body’s business</a:t>
            </a:r>
          </a:p>
          <a:p>
            <a:pPr>
              <a:buFont typeface="Wingdings 3" charset="2"/>
              <a:buNone/>
            </a:pPr>
            <a:r>
              <a:rPr lang="en-US" smtClean="0"/>
              <a:t>	Everyone is responsible &amp; accountable</a:t>
            </a:r>
          </a:p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r>
              <a:rPr lang="en-US" smtClean="0"/>
              <a:t>	Q: Is everyone clear about priorities &amp; their role?</a:t>
            </a:r>
          </a:p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r>
              <a:rPr lang="en-US" smtClean="0"/>
              <a:t>	Tip: Focus on data- what is it telling us? Value it all &amp; action plan</a:t>
            </a:r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Too little time and too much to do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On-screen Show (4:3)</PresentationFormat>
  <Paragraphs>88</Paragraphs>
  <Slides>11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 Logistics </vt:lpstr>
      <vt:lpstr>Specialists</vt:lpstr>
      <vt:lpstr>  What are the characteristics of an independent learner?  </vt:lpstr>
      <vt:lpstr>Using the placemat strategy</vt:lpstr>
      <vt:lpstr>Profile of an independent learner Ref:Learning for themselves (Wilson &amp; Murdoch, 2008)</vt:lpstr>
      <vt:lpstr>Warning: John Hattie</vt:lpstr>
      <vt:lpstr> Too little time and too much to do </vt:lpstr>
      <vt:lpstr>Tips </vt:lpstr>
      <vt:lpstr>We would know if we had achieved PL if….</vt:lpstr>
    </vt:vector>
  </TitlesOfParts>
  <Company>Catholic Education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mrichardson</dc:creator>
  <cp:lastModifiedBy>mrichardson</cp:lastModifiedBy>
  <cp:revision>3</cp:revision>
  <dcterms:created xsi:type="dcterms:W3CDTF">2011-06-28T06:14:00Z</dcterms:created>
  <dcterms:modified xsi:type="dcterms:W3CDTF">2011-06-28T06:34:16Z</dcterms:modified>
</cp:coreProperties>
</file>